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69" r:id="rId5"/>
    <p:sldId id="263" r:id="rId6"/>
    <p:sldId id="273" r:id="rId7"/>
    <p:sldId id="277" r:id="rId8"/>
    <p:sldId id="270" r:id="rId9"/>
    <p:sldId id="272" r:id="rId10"/>
    <p:sldId id="278" r:id="rId11"/>
    <p:sldId id="276" r:id="rId12"/>
    <p:sldId id="275" r:id="rId13"/>
    <p:sldId id="274" r:id="rId14"/>
    <p:sldId id="267" r:id="rId15"/>
    <p:sldId id="268" r:id="rId16"/>
  </p:sldIdLst>
  <p:sldSz cx="12192000" cy="6858000"/>
  <p:notesSz cx="6858000" cy="9144000"/>
  <p:custDataLst>
    <p:tags r:id="rId1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 varScale="1">
        <p:scale>
          <a:sx n="94" d="100"/>
          <a:sy n="94" d="100"/>
        </p:scale>
        <p:origin x="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/>
      <dgm:t>
        <a:bodyPr/>
        <a:lstStyle/>
        <a:p>
          <a:endParaRPr lang="de-DE" b="1" dirty="0"/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/>
      <dgm:t>
        <a:bodyPr/>
        <a:lstStyle/>
        <a:p>
          <a:r>
            <a:rPr lang="en-US" sz="1800" noProof="0" dirty="0"/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/>
      <dgm:t>
        <a:bodyPr/>
        <a:lstStyle/>
        <a:p>
          <a:endParaRPr lang="de-DE" b="1" dirty="0"/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/>
      <dgm:t>
        <a:bodyPr/>
        <a:lstStyle/>
        <a:p>
          <a:r>
            <a:rPr lang="en-US" sz="1800" kern="1200" noProof="0" dirty="0"/>
            <a:t>Decision of driving strategy: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/>
      <dgm:t>
        <a:bodyPr/>
        <a:lstStyle/>
        <a:p>
          <a:endParaRPr lang="de-DE" dirty="0"/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/>
      <dgm:t>
        <a:bodyPr/>
        <a:lstStyle/>
        <a:p>
          <a:r>
            <a:rPr lang="en-US" sz="1800" noProof="0" dirty="0"/>
            <a:t>Simulation and evaluation</a:t>
          </a: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3F249E11-A6B8-4D41-AD72-86B5A00C984D}">
      <dgm:prSet phldrT="[文本]" custT="1"/>
      <dgm:spPr/>
      <dgm:t>
        <a:bodyPr/>
        <a:lstStyle/>
        <a:p>
          <a:r>
            <a:rPr lang="en-US" sz="1800" kern="1200" noProof="0" dirty="0"/>
            <a:t>Determination of signal group</a:t>
          </a:r>
        </a:p>
      </dgm:t>
    </dgm:pt>
    <dgm:pt modelId="{AF6C559B-F8C7-064A-BC76-945DD94F7C9D}" type="parTrans" cxnId="{68AB0ADC-61CF-1743-BC9A-3A5556AD7BB1}">
      <dgm:prSet/>
      <dgm:spPr/>
      <dgm:t>
        <a:bodyPr/>
        <a:lstStyle/>
        <a:p>
          <a:endParaRPr lang="de-DE"/>
        </a:p>
      </dgm:t>
    </dgm:pt>
    <dgm:pt modelId="{13FD297B-D0AF-AA48-9EF3-1A043A36CE74}" type="sibTrans" cxnId="{68AB0ADC-61CF-1743-BC9A-3A5556AD7BB1}">
      <dgm:prSet/>
      <dgm:spPr/>
      <dgm:t>
        <a:bodyPr/>
        <a:lstStyle/>
        <a:p>
          <a:endParaRPr lang="de-DE"/>
        </a:p>
      </dgm:t>
    </dgm:pt>
    <dgm:pt modelId="{7E615EC7-012C-A544-ACED-7448F9AD96D8}">
      <dgm:prSet custT="1"/>
      <dgm:spPr/>
      <dgm:t>
        <a:bodyPr/>
        <a:lstStyle/>
        <a:p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gm:t>
    </dgm:pt>
    <dgm:pt modelId="{42F89875-E0E4-6C42-9D5F-809E6235ABBC}" type="parTrans" cxnId="{F9CD7CFE-CD65-644A-8339-70C39E8735F7}">
      <dgm:prSet/>
      <dgm:spPr/>
      <dgm:t>
        <a:bodyPr/>
        <a:lstStyle/>
        <a:p>
          <a:endParaRPr lang="de-DE"/>
        </a:p>
      </dgm:t>
    </dgm:pt>
    <dgm:pt modelId="{F28ED6FE-6A6E-BA40-9267-4AC459614686}" type="sibTrans" cxnId="{F9CD7CFE-CD65-644A-8339-70C39E8735F7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CD792242-D8F4-5243-9243-5DCFD16530A5}" type="presOf" srcId="{7E615EC7-012C-A544-ACED-7448F9AD96D8}" destId="{58CF2045-56E8-4739-9360-EA687E449A09}" srcOrd="0" destOrd="2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C654F6C0-7C2C-6843-8212-EA3CDF3C0D04}" type="presOf" srcId="{3F249E11-A6B8-4D41-AD72-86B5A00C984D}" destId="{58CF2045-56E8-4739-9360-EA687E449A09}" srcOrd="0" destOrd="1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68AB0ADC-61CF-1743-BC9A-3A5556AD7BB1}" srcId="{4634174B-9C8F-4FC9-89F8-F9AC8E375DA4}" destId="{3F249E11-A6B8-4D41-AD72-86B5A00C984D}" srcOrd="0" destOrd="0" parTransId="{AF6C559B-F8C7-064A-BC76-945DD94F7C9D}" sibTransId="{13FD297B-D0AF-AA48-9EF3-1A043A36CE74}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F9CD7CFE-CD65-644A-8339-70C39E8735F7}" srcId="{4634174B-9C8F-4FC9-89F8-F9AC8E375DA4}" destId="{7E615EC7-012C-A544-ACED-7448F9AD96D8}" srcOrd="1" destOrd="0" parTransId="{42F89875-E0E4-6C42-9D5F-809E6235ABBC}" sibTransId="{F28ED6FE-6A6E-BA40-9267-4AC459614686}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287" y="205628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1" y="475346"/>
        <a:ext cx="944009" cy="404575"/>
      </dsp:txXfrm>
    </dsp:sp>
    <dsp:sp modelId="{F4F37616-13A7-4C4B-A6BF-B2037F05EA13}">
      <dsp:nvSpPr>
        <dsp:cNvPr id="0" name=""/>
        <dsp:cNvSpPr/>
      </dsp:nvSpPr>
      <dsp:spPr>
        <a:xfrm rot="5400000">
          <a:off x="4449464" y="-3485454"/>
          <a:ext cx="877500" cy="785205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Request, analysis and visualization of traffic lights information</a:t>
          </a:r>
        </a:p>
      </dsp:txBody>
      <dsp:txXfrm rot="-5400000">
        <a:off x="962189" y="44657"/>
        <a:ext cx="7809214" cy="791828"/>
      </dsp:txXfrm>
    </dsp:sp>
    <dsp:sp modelId="{9CB26786-8939-4337-ADE2-536B00DB4CDA}">
      <dsp:nvSpPr>
        <dsp:cNvPr id="0" name=""/>
        <dsp:cNvSpPr/>
      </dsp:nvSpPr>
      <dsp:spPr>
        <a:xfrm rot="5400000">
          <a:off x="-196651" y="1346079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5637" y="1615797"/>
        <a:ext cx="944009" cy="404575"/>
      </dsp:txXfrm>
    </dsp:sp>
    <dsp:sp modelId="{58CF2045-56E8-4739-9360-EA687E449A09}">
      <dsp:nvSpPr>
        <dsp:cNvPr id="0" name=""/>
        <dsp:cNvSpPr/>
      </dsp:nvSpPr>
      <dsp:spPr>
        <a:xfrm rot="5400000">
          <a:off x="4440834" y="-2342447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Decision of driving strategy: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Determination of signal group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strategies</a:t>
          </a:r>
        </a:p>
      </dsp:txBody>
      <dsp:txXfrm rot="-5400000">
        <a:off x="944010" y="1197168"/>
        <a:ext cx="7827439" cy="790998"/>
      </dsp:txXfrm>
    </dsp:sp>
    <dsp:sp modelId="{133A7965-BBC5-3140-9B0C-52678B00F133}">
      <dsp:nvSpPr>
        <dsp:cNvPr id="0" name=""/>
        <dsp:cNvSpPr/>
      </dsp:nvSpPr>
      <dsp:spPr>
        <a:xfrm rot="5400000">
          <a:off x="-202287" y="2507702"/>
          <a:ext cx="1348584" cy="94400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/>
        </a:p>
      </dsp:txBody>
      <dsp:txXfrm rot="-5400000">
        <a:off x="1" y="2777420"/>
        <a:ext cx="944009" cy="404575"/>
      </dsp:txXfrm>
    </dsp:sp>
    <dsp:sp modelId="{AF2C3005-3688-FE48-B084-64C32C1E3172}">
      <dsp:nvSpPr>
        <dsp:cNvPr id="0" name=""/>
        <dsp:cNvSpPr/>
      </dsp:nvSpPr>
      <dsp:spPr>
        <a:xfrm rot="5400000">
          <a:off x="4440834" y="-1191411"/>
          <a:ext cx="876580" cy="787023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Simulation and evaluation</a:t>
          </a:r>
        </a:p>
      </dsp:txBody>
      <dsp:txXfrm rot="-5400000">
        <a:off x="944010" y="2348204"/>
        <a:ext cx="7827439" cy="790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9F6507B-9F25-41E6-B312-D903A5833D5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4E0E630-E572-467A-BD22-8C0A94042660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5A1074D-C8B5-44C2-9A92-AE9DBE0AE023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960" cy="3001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400" cy="242928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1280" cy="971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960" cy="971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760" cy="146196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960" cy="64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328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400" cy="647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7280" cy="64728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680" cy="323280"/>
            <a:chOff x="10233720" y="162000"/>
            <a:chExt cx="1633680" cy="32328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732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720" cy="24660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480" cy="16416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6280" cy="17856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2280" cy="17280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1160" cy="22068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480" cy="24012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600" cy="31392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400" cy="16416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8240" cy="4968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960" cy="4968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960" cy="961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: Implementation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de-DE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1000" lnSpcReduction="20000"/>
          </a:bodyPr>
          <a:lstStyle/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de-DE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br/>
            <a:endParaRPr lang="en-US" sz="1600" b="0" strike="noStrike" spc="-1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320"/>
              </a:spcBef>
              <a:tabLst>
                <a:tab pos="0" algn="l"/>
              </a:tabLst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2.5 Current Implementations: Works about Simulation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1089427" y="1789920"/>
            <a:ext cx="3778907" cy="47031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Routes Information in KML File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294" y="2286000"/>
            <a:ext cx="5169751" cy="34763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475" y="2288763"/>
            <a:ext cx="5099046" cy="3510213"/>
          </a:xfrm>
          <a:prstGeom prst="rect">
            <a:avLst/>
          </a:prstGeom>
        </p:spPr>
      </p:pic>
      <p:sp>
        <p:nvSpPr>
          <p:cNvPr id="10" name="CustomShape 5">
            <a:extLst>
              <a:ext uri="{FF2B5EF4-FFF2-40B4-BE49-F238E27FC236}">
                <a16:creationId xmlns:a16="http://schemas.microsoft.com/office/drawing/2014/main" id="{4025945E-87ED-F340-A9CE-10CA6DB15E2F}"/>
              </a:ext>
            </a:extLst>
          </p:cNvPr>
          <p:cNvSpPr/>
          <p:nvPr/>
        </p:nvSpPr>
        <p:spPr>
          <a:xfrm>
            <a:off x="6180475" y="1789920"/>
            <a:ext cx="5861516" cy="47031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The Lane of Bicycle with ID 100 selected to test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D1C3851C-409A-4F54-B491-D0962F255A8B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Decide which lane to use for the simulation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60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2.5 Current Implementations: Works about Simulation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Simulate route in Android emulator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2167" y="1671287"/>
            <a:ext cx="4783966" cy="42906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55965D-01EE-F64A-911D-DB70161D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151" y="1703347"/>
            <a:ext cx="4766569" cy="42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2.5 Current Implementations: Works about Simulation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Route of pedestrian with Speed 3X: around 13.5km/h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637467"/>
            <a:ext cx="5564590" cy="4349881"/>
          </a:xfrm>
          <a:prstGeom prst="rect">
            <a:avLst/>
          </a:prstGeom>
        </p:spPr>
      </p:pic>
      <p:pic>
        <p:nvPicPr>
          <p:cNvPr id="5" name="mapView.mp4" descr="mapView.mp4">
            <a:hlinkClick r:id="" action="ppaction://media"/>
            <a:extLst>
              <a:ext uri="{FF2B5EF4-FFF2-40B4-BE49-F238E27FC236}">
                <a16:creationId xmlns:a16="http://schemas.microsoft.com/office/drawing/2014/main" id="{B4788CA9-AC01-0F4B-A8B5-50438D006E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Simulating-result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A0A7BE-5D86-4FC7-925F-8C53369F0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4989" y="2356165"/>
            <a:ext cx="916344" cy="13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de-DE" altLang="zh-CN" sz="2000" b="1" spc="-1" dirty="0">
                <a:solidFill>
                  <a:srgbClr val="FFFFFF"/>
                </a:solidFill>
                <a:latin typeface="Arial"/>
                <a:ea typeface="DejaVu Sans"/>
              </a:rPr>
              <a:t>3</a:t>
            </a:r>
            <a:r>
              <a:rPr lang="de-DE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Milestone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spcAft>
                <a:spcPts val="601"/>
              </a:spcAft>
            </a:pPr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244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3F300BC3-D10F-4B2F-B977-2CC4764121B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9643C90-84DF-8346-9F58-C0449264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0" y="2151409"/>
            <a:ext cx="11867400" cy="25551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895480" y="4114800"/>
            <a:ext cx="632376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143000" y="5410080"/>
            <a:ext cx="10254960" cy="96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2000"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06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.01.2021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4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Review of First Presentation</a:t>
            </a:r>
          </a:p>
          <a:p>
            <a:pPr marL="671130" lvl="1" indent="-4000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+mj-lt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Current </a:t>
            </a: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Implementations</a:t>
            </a:r>
            <a:endParaRPr lang="en-US" b="0" strike="noStrike" spc="-1" dirty="0">
              <a:latin typeface="Arial"/>
            </a:endParaRPr>
          </a:p>
          <a:p>
            <a:pPr marL="669960" lvl="1" indent="-3988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1.1 </a:t>
            </a:r>
            <a:r>
              <a:rPr lang="en-GB" sz="2000" b="1" spc="-1" dirty="0">
                <a:solidFill>
                  <a:srgbClr val="FFFFFF"/>
                </a:solidFill>
              </a:rPr>
              <a:t>Review of First Presentation: Background &amp; System Architecture</a:t>
            </a: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D352AA1-348D-4DD0-A451-6D69842EAC7D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8E9D4C-3334-6044-9515-F282F833556B}"/>
              </a:ext>
            </a:extLst>
          </p:cNvPr>
          <p:cNvGrpSpPr/>
          <p:nvPr/>
        </p:nvGrpSpPr>
        <p:grpSpPr>
          <a:xfrm>
            <a:off x="498316" y="2173280"/>
            <a:ext cx="4473145" cy="2990335"/>
            <a:chOff x="7004451" y="1809892"/>
            <a:chExt cx="4870650" cy="37862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744B92-97A7-5842-8ED5-51423E46DDDC}"/>
                </a:ext>
              </a:extLst>
            </p:cNvPr>
            <p:cNvGrpSpPr/>
            <p:nvPr/>
          </p:nvGrpSpPr>
          <p:grpSpPr>
            <a:xfrm>
              <a:off x="7004451" y="1809892"/>
              <a:ext cx="4870650" cy="3786283"/>
              <a:chOff x="7004451" y="1809892"/>
              <a:chExt cx="4870650" cy="3786283"/>
            </a:xfrm>
          </p:grpSpPr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9C1258C1-D312-2F4D-9646-98BA9CCA2787}"/>
                  </a:ext>
                </a:extLst>
              </p:cNvPr>
              <p:cNvGrpSpPr/>
              <p:nvPr/>
            </p:nvGrpSpPr>
            <p:grpSpPr>
              <a:xfrm>
                <a:off x="7004451" y="1809892"/>
                <a:ext cx="4870650" cy="3786283"/>
                <a:chOff x="7004451" y="1809892"/>
                <a:chExt cx="4870650" cy="3786283"/>
              </a:xfrm>
            </p:grpSpPr>
            <p:pic>
              <p:nvPicPr>
                <p:cNvPr id="14" name="图片 16">
                  <a:extLst>
                    <a:ext uri="{FF2B5EF4-FFF2-40B4-BE49-F238E27FC236}">
                      <a16:creationId xmlns:a16="http://schemas.microsoft.com/office/drawing/2014/main" id="{434A6367-0713-CC49-AB1A-5191B18D3A7D}"/>
                    </a:ext>
                  </a:extLst>
                </p:cNvPr>
                <p:cNvPicPr/>
                <p:nvPr/>
              </p:nvPicPr>
              <p:blipFill rotWithShape="1">
                <a:blip r:embed="rId2"/>
                <a:srcRect l="29604" t="-97223" r="-10180" b="-6368"/>
                <a:stretch/>
              </p:blipFill>
              <p:spPr>
                <a:xfrm>
                  <a:off x="7004451" y="1809892"/>
                  <a:ext cx="4870650" cy="3786283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5" name="图片 10">
                  <a:extLst>
                    <a:ext uri="{FF2B5EF4-FFF2-40B4-BE49-F238E27FC236}">
                      <a16:creationId xmlns:a16="http://schemas.microsoft.com/office/drawing/2014/main" id="{0514AEAE-78C5-BC4B-8EAF-90CA588B72E4}"/>
                    </a:ext>
                  </a:extLst>
                </p:cNvPr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6" name="Group 9">
                  <a:extLst>
                    <a:ext uri="{FF2B5EF4-FFF2-40B4-BE49-F238E27FC236}">
                      <a16:creationId xmlns:a16="http://schemas.microsoft.com/office/drawing/2014/main" id="{30BCB21A-7438-E943-A89B-A7632E18CD58}"/>
                    </a:ext>
                  </a:extLst>
                </p:cNvPr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7" name="CustomShape 10">
                    <a:extLst>
                      <a:ext uri="{FF2B5EF4-FFF2-40B4-BE49-F238E27FC236}">
                        <a16:creationId xmlns:a16="http://schemas.microsoft.com/office/drawing/2014/main" id="{CF527F75-9F75-DC46-9F68-E79D80037B07}"/>
                      </a:ext>
                    </a:extLst>
                  </p:cNvPr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/>
                </p:style>
              </p:sp>
              <p:pic>
                <p:nvPicPr>
                  <p:cNvPr id="18" name="图片 15">
                    <a:extLst>
                      <a:ext uri="{FF2B5EF4-FFF2-40B4-BE49-F238E27FC236}">
                        <a16:creationId xmlns:a16="http://schemas.microsoft.com/office/drawing/2014/main" id="{FDE275F4-5797-914C-A8BA-3327054EF2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3" name="CustomShape 11">
                <a:extLst>
                  <a:ext uri="{FF2B5EF4-FFF2-40B4-BE49-F238E27FC236}">
                    <a16:creationId xmlns:a16="http://schemas.microsoft.com/office/drawing/2014/main" id="{87D4BE9B-5B1F-3B41-A784-E8344F75934C}"/>
                  </a:ext>
                </a:extLst>
              </p:cNvPr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9" name="CustomShape 12">
              <a:extLst>
                <a:ext uri="{FF2B5EF4-FFF2-40B4-BE49-F238E27FC236}">
                  <a16:creationId xmlns:a16="http://schemas.microsoft.com/office/drawing/2014/main" id="{96441E63-5DB1-6A45-A5E5-306EBB3EC0F2}"/>
                </a:ext>
              </a:extLst>
            </p:cNvPr>
            <p:cNvSpPr/>
            <p:nvPr/>
          </p:nvSpPr>
          <p:spPr>
            <a:xfrm>
              <a:off x="8607240" y="2437920"/>
              <a:ext cx="1599480" cy="33335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 err="1">
                  <a:solidFill>
                    <a:srgbClr val="000000"/>
                  </a:solidFill>
                  <a:latin typeface="Arial"/>
                  <a:ea typeface="DejaVu Sans"/>
                </a:rPr>
                <a:t>SPaT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&amp; MAP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0" name="CustomShape 13">
              <a:extLst>
                <a:ext uri="{FF2B5EF4-FFF2-40B4-BE49-F238E27FC236}">
                  <a16:creationId xmlns:a16="http://schemas.microsoft.com/office/drawing/2014/main" id="{FB22EA4F-E227-DF49-9620-44897783AC45}"/>
                </a:ext>
              </a:extLst>
            </p:cNvPr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1" name="CustomShape 14">
              <a:extLst>
                <a:ext uri="{FF2B5EF4-FFF2-40B4-BE49-F238E27FC236}">
                  <a16:creationId xmlns:a16="http://schemas.microsoft.com/office/drawing/2014/main" id="{69449194-44D9-B64C-B5E1-40FDB998CDAE}"/>
                </a:ext>
              </a:extLst>
            </p:cNvPr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via </a:t>
              </a:r>
              <a:r>
                <a:rPr lang="en-US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automotive</a:t>
              </a:r>
              <a:r>
                <a:rPr lang="de-DE" sz="16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 WiFi</a:t>
              </a:r>
              <a:endParaRPr lang="en-US" sz="1600" b="0" strike="noStrike" spc="-1" dirty="0">
                <a:latin typeface="Arial"/>
              </a:endParaRPr>
            </a:p>
          </p:txBody>
        </p:sp>
      </p:grpSp>
      <p:pic>
        <p:nvPicPr>
          <p:cNvPr id="19" name="Grafik 180">
            <a:extLst>
              <a:ext uri="{FF2B5EF4-FFF2-40B4-BE49-F238E27FC236}">
                <a16:creationId xmlns:a16="http://schemas.microsoft.com/office/drawing/2014/main" id="{98FF5812-61DC-3B43-BD8A-5CFC5C62819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334861" y="2571478"/>
            <a:ext cx="6532539" cy="2684684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9DEE827B-DF02-504E-906A-CE70B52FB1EF}"/>
              </a:ext>
            </a:extLst>
          </p:cNvPr>
          <p:cNvSpPr/>
          <p:nvPr/>
        </p:nvSpPr>
        <p:spPr>
          <a:xfrm>
            <a:off x="318960" y="970560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Background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" name="CustomShape 5">
            <a:extLst>
              <a:ext uri="{FF2B5EF4-FFF2-40B4-BE49-F238E27FC236}">
                <a16:creationId xmlns:a16="http://schemas.microsoft.com/office/drawing/2014/main" id="{811D1811-A8F1-3C40-81F9-6D553C04A1BF}"/>
              </a:ext>
            </a:extLst>
          </p:cNvPr>
          <p:cNvSpPr/>
          <p:nvPr/>
        </p:nvSpPr>
        <p:spPr>
          <a:xfrm>
            <a:off x="5334861" y="924067"/>
            <a:ext cx="5015901" cy="1249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System Architecture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03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1.2 Review of First Presentation: Tasks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06.01.2021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2" name="Diagram1"/>
          <p:cNvGraphicFramePr/>
          <p:nvPr/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ultiplizieren 2">
            <a:extLst>
              <a:ext uri="{FF2B5EF4-FFF2-40B4-BE49-F238E27FC236}">
                <a16:creationId xmlns:a16="http://schemas.microsoft.com/office/drawing/2014/main" id="{CEABD9FD-0443-174D-9FE7-187D62DBF256}"/>
              </a:ext>
            </a:extLst>
          </p:cNvPr>
          <p:cNvSpPr/>
          <p:nvPr/>
        </p:nvSpPr>
        <p:spPr>
          <a:xfrm>
            <a:off x="8254314" y="1870684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Multiplizieren 7">
            <a:extLst>
              <a:ext uri="{FF2B5EF4-FFF2-40B4-BE49-F238E27FC236}">
                <a16:creationId xmlns:a16="http://schemas.microsoft.com/office/drawing/2014/main" id="{D1D5A158-B2D2-1048-B532-C7DFB793BB3B}"/>
              </a:ext>
            </a:extLst>
          </p:cNvPr>
          <p:cNvSpPr/>
          <p:nvPr/>
        </p:nvSpPr>
        <p:spPr>
          <a:xfrm>
            <a:off x="5160154" y="3048696"/>
            <a:ext cx="395416" cy="330898"/>
          </a:xfrm>
          <a:prstGeom prst="mathMultiply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6D625EA-0331-814B-8422-49D1C068AB5E}"/>
              </a:ext>
            </a:extLst>
          </p:cNvPr>
          <p:cNvCxnSpPr>
            <a:cxnSpLocks/>
          </p:cNvCxnSpPr>
          <p:nvPr/>
        </p:nvCxnSpPr>
        <p:spPr>
          <a:xfrm>
            <a:off x="1952368" y="2152154"/>
            <a:ext cx="630194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4A52310-A27B-1B41-AFDE-63785099F4DF}"/>
              </a:ext>
            </a:extLst>
          </p:cNvPr>
          <p:cNvCxnSpPr>
            <a:cxnSpLocks/>
          </p:cNvCxnSpPr>
          <p:nvPr/>
        </p:nvCxnSpPr>
        <p:spPr>
          <a:xfrm>
            <a:off x="2088292" y="3317809"/>
            <a:ext cx="3033585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2.1 Current Implementations: Works about Client 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06.01.2021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06B17C94-8629-764F-98D7-BB627D37DA13}"/>
              </a:ext>
            </a:extLst>
          </p:cNvPr>
          <p:cNvSpPr/>
          <p:nvPr/>
        </p:nvSpPr>
        <p:spPr>
          <a:xfrm>
            <a:off x="318960" y="970560"/>
            <a:ext cx="7478154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Server: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FOKUS Traffic Light Service (simulated RSU) 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Data to request: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SPaT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&amp; Map in JSON format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Authorization: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with TUB-Account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Functions: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Verify authorization,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Save username and password,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Hidden/Show password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" name="login.mp4" descr="login.mp4">
            <a:hlinkClick r:id="" action="ppaction://media"/>
            <a:extLst>
              <a:ext uri="{FF2B5EF4-FFF2-40B4-BE49-F238E27FC236}">
                <a16:creationId xmlns:a16="http://schemas.microsoft.com/office/drawing/2014/main" id="{2E5F6BE1-25DA-A844-AC16-483023157A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449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2.2 Current Implementations: Works about Traffic Light Monitor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06.01.2021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970559"/>
            <a:ext cx="5760883" cy="5543282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JSON Parser for </a:t>
            </a:r>
            <a:r>
              <a:rPr kumimoji="0" lang="en-US" sz="1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SPaT</a:t>
            </a:r>
            <a:endParaRPr kumimoji="0" lang="en-US" sz="1800" b="1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Parameters of interest: 	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IntersectionState.movementStates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-&gt; traffic lights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MovementState.movementEvents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-&gt; phases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MovementEvent.phaseState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TimeChange.likelyTime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Phase states: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DARK,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PROTECTED_MOVEMENT_ALLOED,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PROTECTED_CLEARANCE,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STOP_AND_REMAIN,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	PRE_MOVEMENT</a:t>
            </a: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 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ACBB07-A38C-864B-ADE3-BEA72287F78F}"/>
              </a:ext>
            </a:extLst>
          </p:cNvPr>
          <p:cNvGrpSpPr/>
          <p:nvPr/>
        </p:nvGrpSpPr>
        <p:grpSpPr>
          <a:xfrm>
            <a:off x="5283720" y="4081988"/>
            <a:ext cx="6394293" cy="956549"/>
            <a:chOff x="5279702" y="3686572"/>
            <a:chExt cx="6394293" cy="95654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2896CF2-92A6-8D42-B756-09E2AA9D3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9702" y="3686572"/>
              <a:ext cx="812800" cy="952500"/>
            </a:xfrm>
            <a:prstGeom prst="rect">
              <a:avLst/>
            </a:prstGeom>
          </p:spPr>
        </p:pic>
        <p:pic>
          <p:nvPicPr>
            <p:cNvPr id="6" name="Grafik 5" descr="Ein Bild, das Licht enthält.&#10;&#10;Automatisch generierte Beschreibung">
              <a:extLst>
                <a:ext uri="{FF2B5EF4-FFF2-40B4-BE49-F238E27FC236}">
                  <a16:creationId xmlns:a16="http://schemas.microsoft.com/office/drawing/2014/main" id="{74791176-8F0F-0040-9519-A6BDEB8B8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900" y="3686572"/>
              <a:ext cx="812800" cy="952500"/>
            </a:xfrm>
            <a:prstGeom prst="rect">
              <a:avLst/>
            </a:prstGeom>
          </p:spPr>
        </p:pic>
        <p:pic>
          <p:nvPicPr>
            <p:cNvPr id="9" name="Grafik 8" descr="Ein Bild, das Licht enthält.&#10;&#10;Automatisch generierte Beschreibung">
              <a:extLst>
                <a:ext uri="{FF2B5EF4-FFF2-40B4-BE49-F238E27FC236}">
                  <a16:creationId xmlns:a16="http://schemas.microsoft.com/office/drawing/2014/main" id="{B754BCAF-E89C-FE47-AF6E-8ACBAF8FA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1195" y="3686572"/>
              <a:ext cx="812800" cy="952500"/>
            </a:xfrm>
            <a:prstGeom prst="rect">
              <a:avLst/>
            </a:prstGeom>
          </p:spPr>
        </p:pic>
        <p:pic>
          <p:nvPicPr>
            <p:cNvPr id="11" name="Grafik 10" descr="Ein Bild, das Licht enthält.&#10;&#10;Automatisch generierte Beschreibung">
              <a:extLst>
                <a:ext uri="{FF2B5EF4-FFF2-40B4-BE49-F238E27FC236}">
                  <a16:creationId xmlns:a16="http://schemas.microsoft.com/office/drawing/2014/main" id="{81018747-35AE-664F-B3FD-827B2A1A1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291" y="3690621"/>
              <a:ext cx="812800" cy="9525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CCF9290-CAE9-6A4D-AF8D-63E63BF6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433" y="3690621"/>
              <a:ext cx="812800" cy="952500"/>
            </a:xfrm>
            <a:prstGeom prst="rect">
              <a:avLst/>
            </a:prstGeom>
          </p:spPr>
        </p:pic>
      </p:grpSp>
      <p:sp>
        <p:nvSpPr>
          <p:cNvPr id="14" name="CustomShape 5">
            <a:extLst>
              <a:ext uri="{FF2B5EF4-FFF2-40B4-BE49-F238E27FC236}">
                <a16:creationId xmlns:a16="http://schemas.microsoft.com/office/drawing/2014/main" id="{66B2AD99-11BC-5C45-A0AB-693E28AB474E}"/>
              </a:ext>
            </a:extLst>
          </p:cNvPr>
          <p:cNvSpPr/>
          <p:nvPr/>
        </p:nvSpPr>
        <p:spPr>
          <a:xfrm>
            <a:off x="5913112" y="949680"/>
            <a:ext cx="5760883" cy="526176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Likely time: 	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	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Timepoint, the end of this phase state in the 	current or next hour, with the unit of 0.1 sec</a:t>
            </a: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91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2.2 Current Implementations: Works about Traffic Light Monitor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06.01.2021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" name="monitor.mp4" descr="monitor.mp4">
            <a:hlinkClick r:id="" action="ppaction://media"/>
            <a:extLst>
              <a:ext uri="{FF2B5EF4-FFF2-40B4-BE49-F238E27FC236}">
                <a16:creationId xmlns:a16="http://schemas.microsoft.com/office/drawing/2014/main" id="{4F3F25C7-2BA8-F845-8253-38D09F31D3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1900" y="970560"/>
            <a:ext cx="2627500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4519B8-227E-4241-A9D3-71253EF89304}"/>
              </a:ext>
            </a:extLst>
          </p:cNvPr>
          <p:cNvGrpSpPr/>
          <p:nvPr/>
        </p:nvGrpSpPr>
        <p:grpSpPr>
          <a:xfrm>
            <a:off x="648000" y="3771637"/>
            <a:ext cx="5422198" cy="1550146"/>
            <a:chOff x="1002902" y="1878854"/>
            <a:chExt cx="5422198" cy="1550146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BCE678F-A289-364E-8352-055D4F4FA94F}"/>
                </a:ext>
              </a:extLst>
            </p:cNvPr>
            <p:cNvSpPr/>
            <p:nvPr/>
          </p:nvSpPr>
          <p:spPr>
            <a:xfrm>
              <a:off x="1002902" y="2984156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Stop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F78ADD-933A-1246-91DD-D2F753740300}"/>
                </a:ext>
              </a:extLst>
            </p:cNvPr>
            <p:cNvSpPr/>
            <p:nvPr/>
          </p:nvSpPr>
          <p:spPr>
            <a:xfrm>
              <a:off x="3782213" y="2984156"/>
              <a:ext cx="598573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Pre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AD56B47-A744-2745-8C75-F11D1FEC23A1}"/>
                </a:ext>
              </a:extLst>
            </p:cNvPr>
            <p:cNvSpPr/>
            <p:nvPr/>
          </p:nvSpPr>
          <p:spPr>
            <a:xfrm>
              <a:off x="4380786" y="2984156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Move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03314D3-C0F9-CC4F-A187-6A058AE12D80}"/>
                </a:ext>
              </a:extLst>
            </p:cNvPr>
            <p:cNvSpPr/>
            <p:nvPr/>
          </p:nvSpPr>
          <p:spPr>
            <a:xfrm>
              <a:off x="5658981" y="2984156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Clear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060D6FA6-3018-C34A-B326-99FBA2AF206A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24984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B16C219-3CF3-CE41-B4D5-4FC8A1DEA53C}"/>
                </a:ext>
              </a:extLst>
            </p:cNvPr>
            <p:cNvCxnSpPr>
              <a:cxnSpLocks/>
            </p:cNvCxnSpPr>
            <p:nvPr/>
          </p:nvCxnSpPr>
          <p:spPr>
            <a:xfrm>
              <a:off x="3782212" y="226128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E2895CA-0D46-CD4A-AA38-661FBC44DA40}"/>
                </a:ext>
              </a:extLst>
            </p:cNvPr>
            <p:cNvSpPr txBox="1"/>
            <p:nvPr/>
          </p:nvSpPr>
          <p:spPr>
            <a:xfrm>
              <a:off x="1306080" y="1878854"/>
              <a:ext cx="1370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Current Time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DFCCAAB-DD24-1E4A-8C27-E32D598D4055}"/>
                </a:ext>
              </a:extLst>
            </p:cNvPr>
            <p:cNvSpPr txBox="1"/>
            <p:nvPr/>
          </p:nvSpPr>
          <p:spPr>
            <a:xfrm>
              <a:off x="3054007" y="1878854"/>
              <a:ext cx="2454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Likely Time of State Stop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27655B5-2328-764A-B77D-5586EDABAC2E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622721"/>
              <a:ext cx="17062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028EA8F-8020-2E40-ADAD-BEA75630ECDD}"/>
                </a:ext>
              </a:extLst>
            </p:cNvPr>
            <p:cNvSpPr txBox="1"/>
            <p:nvPr/>
          </p:nvSpPr>
          <p:spPr>
            <a:xfrm>
              <a:off x="2392557" y="2249846"/>
              <a:ext cx="1033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Time Left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ED962C6-C508-EA43-B495-28B5062D0482}"/>
              </a:ext>
            </a:extLst>
          </p:cNvPr>
          <p:cNvGrpSpPr/>
          <p:nvPr/>
        </p:nvGrpSpPr>
        <p:grpSpPr>
          <a:xfrm>
            <a:off x="648000" y="1951166"/>
            <a:ext cx="4813403" cy="444844"/>
            <a:chOff x="972600" y="4480432"/>
            <a:chExt cx="4813403" cy="44484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444C922-F91F-DA40-8F66-DA4F0363836F}"/>
                </a:ext>
              </a:extLst>
            </p:cNvPr>
            <p:cNvSpPr/>
            <p:nvPr/>
          </p:nvSpPr>
          <p:spPr>
            <a:xfrm>
              <a:off x="972600" y="4480432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Dark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5DDFF3E-1925-2342-B62E-5957CE8AD60A}"/>
                </a:ext>
              </a:extLst>
            </p:cNvPr>
            <p:cNvSpPr/>
            <p:nvPr/>
          </p:nvSpPr>
          <p:spPr>
            <a:xfrm>
              <a:off x="3741688" y="4480432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Move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6AE6C5A-DA0C-EC42-9DE2-5BBECF1AFB94}"/>
                </a:ext>
              </a:extLst>
            </p:cNvPr>
            <p:cNvSpPr/>
            <p:nvPr/>
          </p:nvSpPr>
          <p:spPr>
            <a:xfrm>
              <a:off x="5019884" y="4480432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Clear</a:t>
              </a:r>
            </a:p>
          </p:txBody>
        </p:sp>
      </p:grpSp>
      <p:sp>
        <p:nvSpPr>
          <p:cNvPr id="30" name="CustomShape 5">
            <a:extLst>
              <a:ext uri="{FF2B5EF4-FFF2-40B4-BE49-F238E27FC236}">
                <a16:creationId xmlns:a16="http://schemas.microsoft.com/office/drawing/2014/main" id="{F233CB9D-57FE-8146-9438-71AF57AE7023}"/>
              </a:ext>
            </a:extLst>
          </p:cNvPr>
          <p:cNvSpPr/>
          <p:nvPr/>
        </p:nvSpPr>
        <p:spPr>
          <a:xfrm>
            <a:off x="318960" y="970561"/>
            <a:ext cx="6588467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Traffic light phase example 1: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" name="CustomShape 5">
            <a:extLst>
              <a:ext uri="{FF2B5EF4-FFF2-40B4-BE49-F238E27FC236}">
                <a16:creationId xmlns:a16="http://schemas.microsoft.com/office/drawing/2014/main" id="{33CC67EB-F5AE-5E43-B491-DE0E429162F1}"/>
              </a:ext>
            </a:extLst>
          </p:cNvPr>
          <p:cNvSpPr/>
          <p:nvPr/>
        </p:nvSpPr>
        <p:spPr>
          <a:xfrm>
            <a:off x="270348" y="2925205"/>
            <a:ext cx="6588467" cy="84582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Traffic light phase example 2 and current state to determinate: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1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2.3 Current Implementations: Works about Determination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956CCE0-0EE4-F547-BD94-CAF58492CF09}"/>
              </a:ext>
            </a:extLst>
          </p:cNvPr>
          <p:cNvSpPr/>
          <p:nvPr/>
        </p:nvSpPr>
        <p:spPr>
          <a:xfrm>
            <a:off x="3189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Algorithm 1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Linear Regression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Not suitable for real lane, which often in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c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urve not straight line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18F2293-7D4D-0E46-9AD7-85493BBCFA22}"/>
              </a:ext>
            </a:extLst>
          </p:cNvPr>
          <p:cNvSpPr/>
          <p:nvPr/>
        </p:nvSpPr>
        <p:spPr>
          <a:xfrm>
            <a:off x="6090360" y="970560"/>
            <a:ext cx="5777040" cy="524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Algorithm 2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Min Distance to Lane</a:t>
            </a: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Needs to add points in the curve of Lane to decrease </a:t>
            </a:r>
            <a:r>
              <a:rPr lang="en-US" dirty="0"/>
              <a:t>deviation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F981AF-6658-4D4C-A851-AB71AD4A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4" y="3463037"/>
            <a:ext cx="5426932" cy="27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2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2.4 Current Implementations: Works about Map View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06.01.2021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79144" y="1274475"/>
            <a:ext cx="7638791" cy="57377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Google Maps Platform API</a:t>
            </a:r>
          </a:p>
        </p:txBody>
      </p:sp>
      <p:pic>
        <p:nvPicPr>
          <p:cNvPr id="3" name="图片 2" descr="图片包含 雷达图&#10;&#10;描述已自动生成">
            <a:extLst>
              <a:ext uri="{FF2B5EF4-FFF2-40B4-BE49-F238E27FC236}">
                <a16:creationId xmlns:a16="http://schemas.microsoft.com/office/drawing/2014/main" id="{4D49E8A2-0DCF-4895-AB18-A61247323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15" y="970560"/>
            <a:ext cx="2973705" cy="52865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7363F3-9CC6-456F-92EE-A73395B4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07" y="4963200"/>
            <a:ext cx="519082" cy="6016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3080B7-D09F-44ED-939B-A1A14E72E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885" y="4977018"/>
            <a:ext cx="812842" cy="450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EB051D-5A65-4286-926E-4D02102FB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117" y="4354573"/>
            <a:ext cx="749461" cy="3132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E593AD8-F32A-46D6-81CF-6A51F680C05A}"/>
              </a:ext>
            </a:extLst>
          </p:cNvPr>
          <p:cNvSpPr txBox="1"/>
          <p:nvPr/>
        </p:nvSpPr>
        <p:spPr>
          <a:xfrm>
            <a:off x="648000" y="431629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Polyline</a:t>
            </a:r>
            <a:r>
              <a:rPr lang="de-DE" dirty="0"/>
              <a:t>: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7064D6-D207-4AAD-85E2-A90D7E1A643C}"/>
              </a:ext>
            </a:extLst>
          </p:cNvPr>
          <p:cNvSpPr txBox="1"/>
          <p:nvPr/>
        </p:nvSpPr>
        <p:spPr>
          <a:xfrm>
            <a:off x="648000" y="505855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Marker: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61EA48D-229F-44F6-BD16-DEBE9BBAB8B3}"/>
              </a:ext>
            </a:extLst>
          </p:cNvPr>
          <p:cNvSpPr txBox="1"/>
          <p:nvPr/>
        </p:nvSpPr>
        <p:spPr>
          <a:xfrm>
            <a:off x="635038" y="2938719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pc="-1" dirty="0">
                <a:solidFill>
                  <a:srgbClr val="000000"/>
                </a:solidFill>
              </a:rPr>
              <a:t>Google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API Key</a:t>
            </a:r>
            <a:endParaRPr lang="de-DE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074257-077E-4F9E-8E01-D937D99AE6A7}"/>
              </a:ext>
            </a:extLst>
          </p:cNvPr>
          <p:cNvSpPr txBox="1"/>
          <p:nvPr/>
        </p:nvSpPr>
        <p:spPr>
          <a:xfrm>
            <a:off x="396835" y="2169645"/>
            <a:ext cx="6102772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de-DE" dirty="0" err="1"/>
              <a:t>SupportMapFragment</a:t>
            </a:r>
            <a:endParaRPr lang="en-US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6AFEE3-2A71-4EC5-8631-9F6A06F20DBD}"/>
              </a:ext>
            </a:extLst>
          </p:cNvPr>
          <p:cNvSpPr txBox="1"/>
          <p:nvPr/>
        </p:nvSpPr>
        <p:spPr>
          <a:xfrm>
            <a:off x="648000" y="3617004"/>
            <a:ext cx="610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i="0" dirty="0">
                <a:solidFill>
                  <a:srgbClr val="202124"/>
                </a:solidFill>
                <a:effectLst/>
              </a:rPr>
              <a:t>The </a:t>
            </a:r>
            <a:r>
              <a:rPr lang="de-DE" i="0" dirty="0" err="1">
                <a:solidFill>
                  <a:srgbClr val="202124"/>
                </a:solidFill>
                <a:effectLst/>
              </a:rPr>
              <a:t>My</a:t>
            </a:r>
            <a:r>
              <a:rPr lang="de-DE" i="0" dirty="0">
                <a:solidFill>
                  <a:srgbClr val="202124"/>
                </a:solidFill>
                <a:effectLst/>
              </a:rPr>
              <a:t> Location </a:t>
            </a:r>
            <a:r>
              <a:rPr lang="de-DE" i="0" dirty="0" err="1">
                <a:solidFill>
                  <a:srgbClr val="202124"/>
                </a:solidFill>
                <a:effectLst/>
              </a:rPr>
              <a:t>layer</a:t>
            </a:r>
            <a:r>
              <a:rPr lang="de-DE" i="0" dirty="0">
                <a:solidFill>
                  <a:srgbClr val="202124"/>
                </a:solidFill>
                <a:effectLst/>
              </a:rPr>
              <a:t>: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F90EA5-A9F1-45B5-8EB0-1D7D5CAC1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500" y="3596037"/>
            <a:ext cx="469924" cy="44452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64151F2-1872-4357-9AF1-836D40D95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396" y="3629950"/>
            <a:ext cx="34989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82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0f06b6c3-a712-47a3-a544-cd93696d0b66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543</Words>
  <Application>Microsoft Office PowerPoint</Application>
  <PresentationFormat>宽屏</PresentationFormat>
  <Paragraphs>188</Paragraphs>
  <Slides>14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Arial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   </dc:title>
  <dc:subject/>
  <dc:creator>Mu Yuanheng</dc:creator>
  <dc:description/>
  <cp:lastModifiedBy>Yiyang SONG</cp:lastModifiedBy>
  <cp:revision>127</cp:revision>
  <dcterms:created xsi:type="dcterms:W3CDTF">2020-11-16T12:50:28Z</dcterms:created>
  <dcterms:modified xsi:type="dcterms:W3CDTF">2021-01-05T17:26:03Z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